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13.bin"/>
  <Override ContentType="application/vnd.openxmlformats-officedocument.oleObject" PartName="/ppt/embeddings/oleObject9.bin"/>
  <Override ContentType="application/vnd.openxmlformats-officedocument.oleObject" PartName="/ppt/embeddings/oleObject6.bin"/>
  <Override ContentType="application/vnd.openxmlformats-officedocument.oleObject" PartName="/ppt/embeddings/oleObject4.bin"/>
  <Override ContentType="application/vnd.openxmlformats-officedocument.oleObject" PartName="/ppt/embeddings/oleObject1.bin"/>
  <Override ContentType="application/vnd.openxmlformats-officedocument.oleObject" PartName="/ppt/embeddings/oleObject11.bin"/>
  <Override ContentType="application/vnd.openxmlformats-officedocument.oleObject" PartName="/ppt/embeddings/oleObject8.bin"/>
  <Override ContentType="application/vnd.openxmlformats-officedocument.oleObject" PartName="/ppt/embeddings/oleObject12.bin"/>
  <Override ContentType="application/vnd.openxmlformats-officedocument.oleObject" PartName="/ppt/embeddings/oleObject3.bin"/>
  <Override ContentType="application/vnd.openxmlformats-officedocument.oleObject" PartName="/ppt/embeddings/oleObject5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0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Candara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j1qsKk93xAD+qLsu2LktS777fC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ndar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ndara-italic.fntdata"/><Relationship Id="rId25" Type="http://schemas.openxmlformats.org/officeDocument/2006/relationships/font" Target="fonts/Candara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Candar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10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1.v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2.v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3.v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8.v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9.v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cd42e1f6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cd42e1f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9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9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1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1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33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3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3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3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35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5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5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5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5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>
  <p:cSld name="Sólo el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7" name="Google Shape;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9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9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9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9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9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4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ólo el título">
  <p:cSld name="1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1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1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1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1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1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5" name="Google Shape;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b="1" sz="8000">
              <a:solidFill>
                <a:srgbClr val="2871B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47" name="Google Shape;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ólo el título">
  <p:cSld name="2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0" name="Google Shape;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7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7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7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7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7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8.vml"/><Relationship Id="rId4" Type="http://schemas.openxmlformats.org/officeDocument/2006/relationships/oleObject" Target="../embeddings/oleObject8.bin"/><Relationship Id="rId5" Type="http://schemas.openxmlformats.org/officeDocument/2006/relationships/oleObject" Target="../embeddings/oleObject8.bin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vmlDrawing" Target="../drawings/vmlDrawing9.vml"/><Relationship Id="rId4" Type="http://schemas.openxmlformats.org/officeDocument/2006/relationships/oleObject" Target="../embeddings/oleObject9.bin"/><Relationship Id="rId5" Type="http://schemas.openxmlformats.org/officeDocument/2006/relationships/oleObject" Target="../embeddings/oleObject9.bin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10.vml"/><Relationship Id="rId4" Type="http://schemas.openxmlformats.org/officeDocument/2006/relationships/oleObject" Target="../embeddings/oleObject10.bin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11.vml"/><Relationship Id="rId4" Type="http://schemas.openxmlformats.org/officeDocument/2006/relationships/oleObject" Target="../embeddings/oleObject11.bin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12.vml"/><Relationship Id="rId4" Type="http://schemas.openxmlformats.org/officeDocument/2006/relationships/oleObject" Target="../embeddings/oleObject12.bin"/><Relationship Id="rId5" Type="http://schemas.openxmlformats.org/officeDocument/2006/relationships/oleObject" Target="../embeddings/oleObject12.bin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vmlDrawing" Target="../drawings/vmlDrawing13.vml"/><Relationship Id="rId4" Type="http://schemas.openxmlformats.org/officeDocument/2006/relationships/oleObject" Target="../embeddings/oleObject13.bin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4.bin"/><Relationship Id="rId5" Type="http://schemas.openxmlformats.org/officeDocument/2006/relationships/oleObject" Target="../embeddings/oleObject4.bin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7.vml"/><Relationship Id="rId4" Type="http://schemas.openxmlformats.org/officeDocument/2006/relationships/oleObject" Target="../embeddings/oleObject7.bin"/><Relationship Id="rId5" Type="http://schemas.openxmlformats.org/officeDocument/2006/relationships/oleObject" Target="../embeddings/oleObject7.bin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"/>
          <p:cNvSpPr/>
          <p:nvPr/>
        </p:nvSpPr>
        <p:spPr>
          <a:xfrm>
            <a:off x="76242" y="6006944"/>
            <a:ext cx="426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PBY3101: Programación de Base de Datos.</a:t>
            </a:r>
            <a:endParaRPr b="1" sz="1800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848096" y="3648771"/>
            <a:ext cx="272349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2800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1757416" y="6376276"/>
            <a:ext cx="1493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Marzo 2018</a:t>
            </a:r>
            <a:endParaRPr sz="1800">
              <a:solidFill>
                <a:srgbClr val="7F7F7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idx="1" type="body"/>
          </p:nvPr>
        </p:nvSpPr>
        <p:spPr>
          <a:xfrm>
            <a:off x="660400" y="2057400"/>
            <a:ext cx="3200400" cy="2869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ejemplo, se recuperan datos desde la Base de Datos, mediante la utilización de la sentencia SELECT .. INTO.   </a:t>
            </a:r>
            <a:endParaRPr sz="2400">
              <a:solidFill>
                <a:srgbClr val="0F243E"/>
              </a:solidFill>
            </a:endParaRPr>
          </a:p>
        </p:txBody>
      </p:sp>
      <p:pic>
        <p:nvPicPr>
          <p:cNvPr descr="C:\Users\user\Documents\DonationCoder\ScreenshotCaptor\Screenshots\Screenshot - 28-02-2014 , 14_25_15.png" id="221" name="Google Shape;2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800" y="2057400"/>
            <a:ext cx="4775200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>
            <p:ph idx="1" type="body"/>
          </p:nvPr>
        </p:nvSpPr>
        <p:spPr>
          <a:xfrm>
            <a:off x="482600" y="1955801"/>
            <a:ext cx="8229600" cy="3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La sintaxis de sentencia SELECT INTO es la siguiente.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CL" sz="2400">
                <a:solidFill>
                  <a:srgbClr val="0F243E"/>
                </a:solidFill>
              </a:rPr>
              <a:t>SELECT  </a:t>
            </a:r>
            <a:r>
              <a:rPr i="1" lang="es-CL" sz="2400">
                <a:solidFill>
                  <a:srgbClr val="0F243E"/>
                </a:solidFill>
              </a:rPr>
              <a:t>lista_campos_seleccionar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CL" sz="2400">
                <a:solidFill>
                  <a:srgbClr val="0F243E"/>
                </a:solidFill>
              </a:rPr>
              <a:t>INTO	 {</a:t>
            </a:r>
            <a:r>
              <a:rPr i="1" lang="es-CL" sz="2400">
                <a:solidFill>
                  <a:srgbClr val="0F243E"/>
                </a:solidFill>
              </a:rPr>
              <a:t>nombre_variable  </a:t>
            </a:r>
            <a:r>
              <a:rPr lang="es-CL" sz="2400">
                <a:solidFill>
                  <a:srgbClr val="0F243E"/>
                </a:solidFill>
              </a:rPr>
              <a:t>[,</a:t>
            </a:r>
            <a:r>
              <a:rPr i="1" lang="es-CL" sz="2400">
                <a:solidFill>
                  <a:srgbClr val="0F243E"/>
                </a:solidFill>
              </a:rPr>
              <a:t>nombre_variable</a:t>
            </a:r>
            <a:r>
              <a:rPr lang="es-CL" sz="2400">
                <a:solidFill>
                  <a:srgbClr val="0F243E"/>
                </a:solidFill>
              </a:rPr>
              <a:t>]</a:t>
            </a:r>
            <a:r>
              <a:rPr i="1" lang="es-CL" sz="2400">
                <a:solidFill>
                  <a:srgbClr val="0F243E"/>
                </a:solidFill>
              </a:rPr>
              <a:t>...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CL" sz="2400">
                <a:solidFill>
                  <a:srgbClr val="0F243E"/>
                </a:solidFill>
              </a:rPr>
              <a:t>FROM	 </a:t>
            </a:r>
            <a:r>
              <a:rPr i="1" lang="es-CL" sz="2400">
                <a:solidFill>
                  <a:srgbClr val="0F243E"/>
                </a:solidFill>
              </a:rPr>
              <a:t>tabla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CL" sz="2400">
                <a:solidFill>
                  <a:srgbClr val="0F243E"/>
                </a:solidFill>
              </a:rPr>
              <a:t>[WHERE </a:t>
            </a:r>
            <a:r>
              <a:rPr i="1" lang="es-CL" sz="2400">
                <a:solidFill>
                  <a:srgbClr val="0F243E"/>
                </a:solidFill>
              </a:rPr>
              <a:t>condición</a:t>
            </a:r>
            <a:r>
              <a:rPr lang="es-CL" sz="2400">
                <a:solidFill>
                  <a:srgbClr val="0F243E"/>
                </a:solidFill>
              </a:rPr>
              <a:t>];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las próximas clases, se profundizará sobre sentencia SELECT en PL/SQL.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 txBox="1"/>
          <p:nvPr>
            <p:ph idx="1" type="body"/>
          </p:nvPr>
        </p:nvSpPr>
        <p:spPr>
          <a:xfrm>
            <a:off x="584200" y="1244601"/>
            <a:ext cx="8051800" cy="2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ejemplo, existen dos bloques PL/SQL. 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principal se declara la variable v_variable_externa que puede ser usada por ambos bloques. 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bloque interno se declara la variable v_variable_interna que solo puede ser usada en el bloque interno.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2438400" y="3708399"/>
            <a:ext cx="24681367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5" name="Google Shape;235;p12"/>
          <p:cNvGraphicFramePr/>
          <p:nvPr/>
        </p:nvGraphicFramePr>
        <p:xfrm>
          <a:off x="2438400" y="3429001"/>
          <a:ext cx="4773081" cy="2793999"/>
        </p:xfrm>
        <a:graphic>
          <a:graphicData uri="http://schemas.openxmlformats.org/presentationml/2006/ole">
            <mc:AlternateContent>
              <mc:Choice Requires="v">
                <p:oleObj r:id="rId4" imgH="2793999" imgW="4773081" progId="PBrush" spid="_x0000_s1">
                  <p:embed/>
                </p:oleObj>
              </mc:Choice>
              <mc:Fallback>
                <p:oleObj r:id="rId5" imgH="2793999" imgW="4773081" progId="PBrush">
                  <p:embed/>
                  <p:pic>
                    <p:nvPicPr>
                      <p:cNvPr id="235" name="Google Shape;235;p1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438400" y="3429001"/>
                        <a:ext cx="4773081" cy="2793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" name="Google Shape;236;p12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/>
          <p:nvPr>
            <p:ph idx="1" type="body"/>
          </p:nvPr>
        </p:nvSpPr>
        <p:spPr>
          <a:xfrm>
            <a:off x="609600" y="1219199"/>
            <a:ext cx="8026399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Ámbito y Visibilidad de la Variable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PL/SQL las referencias a una variable son resueltas de acuerdo a su alcance y visibilidad dentro de un programa. 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Char char="•"/>
            </a:pPr>
            <a:r>
              <a:rPr b="1" lang="es-CL" sz="2400">
                <a:solidFill>
                  <a:srgbClr val="17365D"/>
                </a:solidFill>
              </a:rPr>
              <a:t>El ámbito de una variable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es aquella parte del programa PL/SQL en la cual la variable es declarada y es accesible. 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Char char="•"/>
            </a:pPr>
            <a:r>
              <a:rPr b="1" lang="es-CL" sz="2400">
                <a:solidFill>
                  <a:srgbClr val="17365D"/>
                </a:solidFill>
              </a:rPr>
              <a:t>La visibilidad de la variable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es la parte del programa donde la variable puede ser accesada sin utilizar un identificador o etiqueta (qualified).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1676399" y="4216399"/>
            <a:ext cx="22185443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3" name="Google Shape;243;p13"/>
          <p:cNvGraphicFramePr/>
          <p:nvPr/>
        </p:nvGraphicFramePr>
        <p:xfrm>
          <a:off x="2346383" y="4216398"/>
          <a:ext cx="4502033" cy="1955801"/>
        </p:xfrm>
        <a:graphic>
          <a:graphicData uri="http://schemas.openxmlformats.org/presentationml/2006/ole">
            <mc:AlternateContent>
              <mc:Choice Requires="v">
                <p:oleObj r:id="rId4" imgH="1955801" imgW="4502033" progId="PBrush" spid="_x0000_s1">
                  <p:embed/>
                </p:oleObj>
              </mc:Choice>
              <mc:Fallback>
                <p:oleObj r:id="rId5" imgH="1955801" imgW="4502033" progId="PBrush">
                  <p:embed/>
                  <p:pic>
                    <p:nvPicPr>
                      <p:cNvPr id="243" name="Google Shape;243;p1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346383" y="4216398"/>
                        <a:ext cx="4502033" cy="1955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" name="Google Shape;244;p13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idx="1" type="body"/>
          </p:nvPr>
        </p:nvSpPr>
        <p:spPr>
          <a:xfrm>
            <a:off x="4415711" y="1549402"/>
            <a:ext cx="4118689" cy="4597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Las variables declaradas en un bloque PL/SQL se consideran locales a ese bloque y globales para todos sus sub-bloques. Si una </a:t>
            </a:r>
            <a:r>
              <a:rPr b="1" lang="es-CL" sz="2400">
                <a:solidFill>
                  <a:srgbClr val="0F243E"/>
                </a:solidFill>
              </a:rPr>
              <a:t>variable global </a:t>
            </a:r>
            <a:r>
              <a:rPr lang="es-CL" sz="2400">
                <a:solidFill>
                  <a:srgbClr val="0F243E"/>
                </a:solidFill>
              </a:rPr>
              <a:t>es re-declarada en un sub-bloque, ambas pertenecen al mismo ámbito, sin embargo, en el sub-bloque tan sólo la </a:t>
            </a:r>
            <a:r>
              <a:rPr b="1" lang="es-CL" sz="2400">
                <a:solidFill>
                  <a:srgbClr val="0F243E"/>
                </a:solidFill>
              </a:rPr>
              <a:t>variable local</a:t>
            </a:r>
            <a:r>
              <a:rPr lang="es-CL" sz="2400">
                <a:solidFill>
                  <a:srgbClr val="0F243E"/>
                </a:solidFill>
              </a:rPr>
              <a:t> es visible porque se debe utilizar un qualified para referenciar a la global.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889000" y="2311401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1" name="Google Shape;251;p14"/>
          <p:cNvGraphicFramePr/>
          <p:nvPr/>
        </p:nvGraphicFramePr>
        <p:xfrm>
          <a:off x="685799" y="2133600"/>
          <a:ext cx="3729912" cy="2971800"/>
        </p:xfrm>
        <a:graphic>
          <a:graphicData uri="http://schemas.openxmlformats.org/presentationml/2006/ole">
            <mc:AlternateContent>
              <mc:Choice Requires="v">
                <p:oleObj r:id="rId4" imgH="2971800" imgW="3729912" progId="PBrush" spid="_x0000_s1">
                  <p:embed/>
                </p:oleObj>
              </mc:Choice>
              <mc:Fallback>
                <p:oleObj r:id="rId5" imgH="2971800" imgW="3729912" progId="PBrush">
                  <p:embed/>
                  <p:pic>
                    <p:nvPicPr>
                      <p:cNvPr id="251" name="Google Shape;251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85799" y="2133600"/>
                        <a:ext cx="3729912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" name="Google Shape;252;p14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cd42e1f6c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idx="1" type="body"/>
          </p:nvPr>
        </p:nvSpPr>
        <p:spPr>
          <a:xfrm>
            <a:off x="555624" y="1598822"/>
            <a:ext cx="3441700" cy="4201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ejemplo, en ambos bloques se declara la variable fecha_de_cumple. Por lo tanto, el bloque interno mostrará el valor asignado a su variable 13-May-1992 y el bloque externo mostrará el valor asignado a su variable 20-Abr-1972.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5629275" y="2298701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4" name="Google Shape;264;p15"/>
          <p:cNvGraphicFramePr/>
          <p:nvPr/>
        </p:nvGraphicFramePr>
        <p:xfrm>
          <a:off x="4197349" y="2036281"/>
          <a:ext cx="4318001" cy="3326984"/>
        </p:xfrm>
        <a:graphic>
          <a:graphicData uri="http://schemas.openxmlformats.org/presentationml/2006/ole">
            <mc:AlternateContent>
              <mc:Choice Requires="v">
                <p:oleObj r:id="rId4" imgH="3326984" imgW="4318001" progId="PBrush" spid="_x0000_s1">
                  <p:embed/>
                </p:oleObj>
              </mc:Choice>
              <mc:Fallback>
                <p:oleObj r:id="rId5" imgH="3326984" imgW="4318001" progId="PBrush">
                  <p:embed/>
                  <p:pic>
                    <p:nvPicPr>
                      <p:cNvPr id="264" name="Google Shape;264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197349" y="2036281"/>
                        <a:ext cx="4318001" cy="3326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5" name="Google Shape;265;p15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/>
          <p:nvPr>
            <p:ph idx="1" type="body"/>
          </p:nvPr>
        </p:nvSpPr>
        <p:spPr>
          <a:xfrm>
            <a:off x="685800" y="1314453"/>
            <a:ext cx="7886700" cy="1428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b="1" lang="es-CL" sz="2400">
                <a:solidFill>
                  <a:srgbClr val="0F243E"/>
                </a:solidFill>
              </a:rPr>
              <a:t>Un </a:t>
            </a:r>
            <a:r>
              <a:rPr b="1" lang="es-CL" sz="2400">
                <a:solidFill>
                  <a:srgbClr val="17365D"/>
                </a:solidFill>
              </a:rPr>
              <a:t>calificador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es un nombre dado a un bloque. Se puede utilizar un calificador para acceder a las variables que tienen un ámbito, pero no son visibles.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3657600" y="34575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2" name="Google Shape;272;p16"/>
          <p:cNvGraphicFramePr/>
          <p:nvPr/>
        </p:nvGraphicFramePr>
        <p:xfrm>
          <a:off x="2143126" y="2743202"/>
          <a:ext cx="4972047" cy="3314698"/>
        </p:xfrm>
        <a:graphic>
          <a:graphicData uri="http://schemas.openxmlformats.org/presentationml/2006/ole">
            <mc:AlternateContent>
              <mc:Choice Requires="v">
                <p:oleObj r:id="rId4" imgH="3314698" imgW="4972047" progId="PBrush" spid="_x0000_s1">
                  <p:embed/>
                </p:oleObj>
              </mc:Choice>
              <mc:Fallback>
                <p:oleObj r:id="rId5" imgH="3314698" imgW="4972047" progId="PBrush">
                  <p:embed/>
                  <p:pic>
                    <p:nvPicPr>
                      <p:cNvPr id="272" name="Google Shape;272;p1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143126" y="2743202"/>
                        <a:ext cx="4972047" cy="3314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" name="Google Shape;273;p16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/>
          <p:nvPr>
            <p:ph idx="1" type="body"/>
          </p:nvPr>
        </p:nvSpPr>
        <p:spPr>
          <a:xfrm>
            <a:off x="628651" y="1371600"/>
            <a:ext cx="4343400" cy="4772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Basados en el ejemplo, si en el bloque interno se desea utilizar la variable </a:t>
            </a:r>
            <a:r>
              <a:rPr b="1" i="1" lang="es-CL" sz="2400">
                <a:solidFill>
                  <a:srgbClr val="17365D"/>
                </a:solidFill>
              </a:rPr>
              <a:t>fecha_de_cumple</a:t>
            </a:r>
            <a:r>
              <a:rPr lang="es-CL" sz="2400">
                <a:solidFill>
                  <a:srgbClr val="0F243E"/>
                </a:solidFill>
              </a:rPr>
              <a:t> del bloque principal se debe utilizar una etiqueta que identifique al bloque, que en este caso es padre, por lo tanto ahora en el bloque interno al referenciar </a:t>
            </a:r>
            <a:r>
              <a:rPr b="1" lang="es-CL" sz="2400">
                <a:solidFill>
                  <a:srgbClr val="17365D"/>
                </a:solidFill>
              </a:rPr>
              <a:t>padre.</a:t>
            </a:r>
            <a:r>
              <a:rPr b="1" i="1" lang="es-CL" sz="2400">
                <a:solidFill>
                  <a:srgbClr val="17365D"/>
                </a:solidFill>
              </a:rPr>
              <a:t>fecha_de_cumple</a:t>
            </a:r>
            <a:r>
              <a:rPr lang="es-CL" sz="2400">
                <a:solidFill>
                  <a:srgbClr val="0F243E"/>
                </a:solidFill>
              </a:rPr>
              <a:t> mostrará el valor de la variable del bloque principal y al referencia sólo </a:t>
            </a:r>
            <a:r>
              <a:rPr b="1" lang="es-CL" sz="2400">
                <a:solidFill>
                  <a:srgbClr val="17365D"/>
                </a:solidFill>
              </a:rPr>
              <a:t>fecha_de_cumple</a:t>
            </a:r>
            <a:r>
              <a:rPr lang="es-CL" sz="2400">
                <a:solidFill>
                  <a:srgbClr val="0F243E"/>
                </a:solidFill>
              </a:rPr>
              <a:t> mostrará el valor de la variable del bloque interno.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5286376" y="2486024"/>
            <a:ext cx="16047718" cy="49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0" name="Google Shape;280;p17"/>
          <p:cNvGraphicFramePr/>
          <p:nvPr/>
        </p:nvGraphicFramePr>
        <p:xfrm>
          <a:off x="5029201" y="2486024"/>
          <a:ext cx="3771902" cy="2514601"/>
        </p:xfrm>
        <a:graphic>
          <a:graphicData uri="http://schemas.openxmlformats.org/presentationml/2006/ole">
            <mc:AlternateContent>
              <mc:Choice Requires="v">
                <p:oleObj r:id="rId4" imgH="2514601" imgW="3771902" progId="PBrush" spid="_x0000_s1">
                  <p:embed/>
                </p:oleObj>
              </mc:Choice>
              <mc:Fallback>
                <p:oleObj r:id="rId5" imgH="2514601" imgW="3771902" progId="PBrush">
                  <p:embed/>
                  <p:pic>
                    <p:nvPicPr>
                      <p:cNvPr id="280" name="Google Shape;280;p1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029201" y="2486024"/>
                        <a:ext cx="3771902" cy="2514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" name="Google Shape;281;p17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/>
          <p:nvPr/>
        </p:nvSpPr>
        <p:spPr>
          <a:xfrm>
            <a:off x="873904" y="2829580"/>
            <a:ext cx="346949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Tipos de Bloques PL/SQL</a:t>
            </a:r>
            <a:endParaRPr b="1"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/>
          <p:nvPr/>
        </p:nvSpPr>
        <p:spPr>
          <a:xfrm>
            <a:off x="533400" y="1264446"/>
            <a:ext cx="2768600" cy="4892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Tipos de Bloques PL/SQL</a:t>
            </a:r>
            <a:endParaRPr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Un programa PL/SQL comprende de uno o más bloques. Estos bloques pueden estar completamente separado o anidado dentro de otro bloque </a:t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4953000" y="19304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6" name="Google Shape;166;p3"/>
          <p:cNvGraphicFramePr/>
          <p:nvPr/>
        </p:nvGraphicFramePr>
        <p:xfrm>
          <a:off x="3436821" y="2567756"/>
          <a:ext cx="4980213" cy="2286000"/>
        </p:xfrm>
        <a:graphic>
          <a:graphicData uri="http://schemas.openxmlformats.org/presentationml/2006/ole">
            <mc:AlternateContent>
              <mc:Choice Requires="v">
                <p:oleObj r:id="rId4" imgH="2286000" imgW="4980213" progId="PBrush" spid="_x0000_s1">
                  <p:embed/>
                </p:oleObj>
              </mc:Choice>
              <mc:Fallback>
                <p:oleObj r:id="rId5" imgH="2286000" imgW="4980213" progId="PBrush">
                  <p:embed/>
                  <p:pic>
                    <p:nvPicPr>
                      <p:cNvPr id="166" name="Google Shape;166;p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436821" y="2567756"/>
                        <a:ext cx="4980213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" name="Google Shape;167;p3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584200" y="2368277"/>
            <a:ext cx="3708400" cy="290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Bloques Anónimos </a:t>
            </a:r>
            <a:r>
              <a:rPr lang="es-CL" sz="2400">
                <a:solidFill>
                  <a:srgbClr val="0F243E"/>
                </a:solidFill>
              </a:rPr>
              <a:t>(Anonymous Blocks): 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Son bloques “sin nombre”, no se almacenan en la base de datos y por lo tanto se compilan cada vez que son ejecutados.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4619869" y="1409699"/>
            <a:ext cx="18139318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4" name="Google Shape;174;p4"/>
          <p:cNvGraphicFramePr/>
          <p:nvPr/>
        </p:nvGraphicFramePr>
        <p:xfrm>
          <a:off x="4619869" y="2574382"/>
          <a:ext cx="3937000" cy="2496634"/>
        </p:xfrm>
        <a:graphic>
          <a:graphicData uri="http://schemas.openxmlformats.org/presentationml/2006/ole">
            <mc:AlternateContent>
              <mc:Choice Requires="v">
                <p:oleObj r:id="rId4" imgH="2496634" imgW="3937000" progId="PBrush" spid="_x0000_s1">
                  <p:embed/>
                </p:oleObj>
              </mc:Choice>
              <mc:Fallback>
                <p:oleObj r:id="rId5" imgH="2496634" imgW="3937000" progId="PBrush">
                  <p:embed/>
                  <p:pic>
                    <p:nvPicPr>
                      <p:cNvPr id="174" name="Google Shape;174;p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619869" y="2574382"/>
                        <a:ext cx="3937000" cy="24966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Google Shape;175;p4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>
            <p:ph idx="1" type="body"/>
          </p:nvPr>
        </p:nvSpPr>
        <p:spPr>
          <a:xfrm>
            <a:off x="711200" y="2260600"/>
            <a:ext cx="3708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Subprogramas PL/SQL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Son bloques PL/SQL “con nombre” y que pueden ser almacenados en la Base de Datos.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4851400" y="1600199"/>
            <a:ext cx="19037508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2" name="Google Shape;182;p5"/>
          <p:cNvGraphicFramePr/>
          <p:nvPr/>
        </p:nvGraphicFramePr>
        <p:xfrm>
          <a:off x="4648200" y="1346199"/>
          <a:ext cx="3454400" cy="5068341"/>
        </p:xfrm>
        <a:graphic>
          <a:graphicData uri="http://schemas.openxmlformats.org/presentationml/2006/ole">
            <mc:AlternateContent>
              <mc:Choice Requires="v">
                <p:oleObj r:id="rId4" imgH="5068341" imgW="3454400" progId="PBrush" spid="_x0000_s1">
                  <p:embed/>
                </p:oleObj>
              </mc:Choice>
              <mc:Fallback>
                <p:oleObj r:id="rId5" imgH="5068341" imgW="3454400" progId="PBrush">
                  <p:embed/>
                  <p:pic>
                    <p:nvPicPr>
                      <p:cNvPr id="182" name="Google Shape;182;p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648200" y="1346199"/>
                        <a:ext cx="3454400" cy="5068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" name="Google Shape;183;p5"/>
          <p:cNvSpPr/>
          <p:nvPr/>
        </p:nvSpPr>
        <p:spPr>
          <a:xfrm>
            <a:off x="6086474" y="642459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/>
          <p:nvPr>
            <p:ph idx="1" type="body"/>
          </p:nvPr>
        </p:nvSpPr>
        <p:spPr>
          <a:xfrm>
            <a:off x="4953000" y="1346201"/>
            <a:ext cx="3403600" cy="2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Procedure</a:t>
            </a:r>
            <a:r>
              <a:rPr lang="es-CL" sz="2400">
                <a:solidFill>
                  <a:srgbClr val="17365D"/>
                </a:solidFill>
              </a:rPr>
              <a:t> (Procedimiento Almacenado) 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Son bloques PL/SQL que ejecutan una secuencia de acciones. “Una vez compilados quedan en la Base de Datos” y pueden ser utilizados por múltiples aplicaciones. Se compilan cada vez que son ejecutados.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0" name="Google Shape;190;p6"/>
          <p:cNvGraphicFramePr/>
          <p:nvPr/>
        </p:nvGraphicFramePr>
        <p:xfrm>
          <a:off x="762000" y="1346200"/>
          <a:ext cx="3142258" cy="4419599"/>
        </p:xfrm>
        <a:graphic>
          <a:graphicData uri="http://schemas.openxmlformats.org/presentationml/2006/ole">
            <mc:AlternateContent>
              <mc:Choice Requires="v">
                <p:oleObj r:id="rId4" imgH="4419599" imgW="3142258" progId="PBrush" spid="_x0000_s1">
                  <p:embed/>
                </p:oleObj>
              </mc:Choice>
              <mc:Fallback>
                <p:oleObj r:id="rId5" imgH="4419599" imgW="3142258" progId="PBrush">
                  <p:embed/>
                  <p:pic>
                    <p:nvPicPr>
                      <p:cNvPr id="190" name="Google Shape;190;p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62000" y="1346200"/>
                        <a:ext cx="3142258" cy="4419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Google Shape;191;p6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 txBox="1"/>
          <p:nvPr>
            <p:ph idx="1" type="body"/>
          </p:nvPr>
        </p:nvSpPr>
        <p:spPr>
          <a:xfrm>
            <a:off x="863600" y="1874519"/>
            <a:ext cx="3200400" cy="358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Function</a:t>
            </a:r>
            <a:r>
              <a:rPr lang="es-CL" sz="2400">
                <a:solidFill>
                  <a:srgbClr val="17365D"/>
                </a:solidFill>
              </a:rPr>
              <a:t> (Funciones Almacenadas)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Son bloques PL/SQL que tienen las mismas características de un procedimiento almacenado. La diferencia radica en que debe retornar un valor. 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5232399" y="1600200"/>
            <a:ext cx="11002537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8" name="Google Shape;198;p7"/>
          <p:cNvGraphicFramePr/>
          <p:nvPr/>
        </p:nvGraphicFramePr>
        <p:xfrm>
          <a:off x="4749800" y="1251415"/>
          <a:ext cx="3784600" cy="5261517"/>
        </p:xfrm>
        <a:graphic>
          <a:graphicData uri="http://schemas.openxmlformats.org/presentationml/2006/ole">
            <mc:AlternateContent>
              <mc:Choice Requires="v">
                <p:oleObj r:id="rId4" imgH="5261517" imgW="3784600" progId="PBrush" spid="_x0000_s1">
                  <p:embed/>
                </p:oleObj>
              </mc:Choice>
              <mc:Fallback>
                <p:oleObj r:id="rId5" imgH="5261517" imgW="3784600" progId="PBrush">
                  <p:embed/>
                  <p:pic>
                    <p:nvPicPr>
                      <p:cNvPr id="198" name="Google Shape;198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749800" y="1251415"/>
                        <a:ext cx="3784600" cy="52615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Google Shape;199;p7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/>
          <p:nvPr>
            <p:ph idx="1" type="body"/>
          </p:nvPr>
        </p:nvSpPr>
        <p:spPr>
          <a:xfrm>
            <a:off x="4495800" y="1473200"/>
            <a:ext cx="4191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Package</a:t>
            </a:r>
            <a:r>
              <a:rPr lang="es-CL" sz="2400">
                <a:solidFill>
                  <a:srgbClr val="17365D"/>
                </a:solidFill>
              </a:rPr>
              <a:t> (Paquetes)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Es una estructura PL/SQL que permite almacenar en forma conjunta una serie de objetos relacionados. Dentro de un paquete se pueden incluir procedimientos, funciones, cursores, tipos y variables.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Las funciones y procedimientos se pueden agrupar en estructuras llamadas Package (Paquetes).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635000" y="1473199"/>
            <a:ext cx="16639081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6" name="Google Shape;206;p8"/>
          <p:cNvGraphicFramePr/>
          <p:nvPr/>
        </p:nvGraphicFramePr>
        <p:xfrm>
          <a:off x="635000" y="1473199"/>
          <a:ext cx="3173376" cy="4525963"/>
        </p:xfrm>
        <a:graphic>
          <a:graphicData uri="http://schemas.openxmlformats.org/presentationml/2006/ole">
            <mc:AlternateContent>
              <mc:Choice Requires="v">
                <p:oleObj r:id="rId4" imgH="4525963" imgW="3173376" progId="PBrush" spid="_x0000_s1">
                  <p:embed/>
                </p:oleObj>
              </mc:Choice>
              <mc:Fallback>
                <p:oleObj r:id="rId5" imgH="4525963" imgW="3173376" progId="PBrush">
                  <p:embed/>
                  <p:pic>
                    <p:nvPicPr>
                      <p:cNvPr id="206" name="Google Shape;206;p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35000" y="1473199"/>
                        <a:ext cx="3173376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" name="Google Shape;207;p8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/>
          <p:nvPr>
            <p:ph idx="1" type="body"/>
          </p:nvPr>
        </p:nvSpPr>
        <p:spPr>
          <a:xfrm>
            <a:off x="685800" y="2082801"/>
            <a:ext cx="3657600" cy="2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Trigger </a:t>
            </a:r>
            <a:r>
              <a:rPr lang="es-CL" sz="2400">
                <a:solidFill>
                  <a:srgbClr val="17365D"/>
                </a:solidFill>
              </a:rPr>
              <a:t>(Disparadores)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Es un bloque PL/SQL que se ejecuta cuando ocurre un evento particular sobre la tabla al que está asociado. </a:t>
            </a:r>
            <a:endParaRPr/>
          </a:p>
        </p:txBody>
      </p:sp>
      <p:sp>
        <p:nvSpPr>
          <p:cNvPr id="213" name="Google Shape;213;p9"/>
          <p:cNvSpPr/>
          <p:nvPr/>
        </p:nvSpPr>
        <p:spPr>
          <a:xfrm>
            <a:off x="4978399" y="1320799"/>
            <a:ext cx="16206439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4" name="Google Shape;214;p9"/>
          <p:cNvGraphicFramePr/>
          <p:nvPr/>
        </p:nvGraphicFramePr>
        <p:xfrm>
          <a:off x="4648200" y="1320799"/>
          <a:ext cx="3707684" cy="5275160"/>
        </p:xfrm>
        <a:graphic>
          <a:graphicData uri="http://schemas.openxmlformats.org/presentationml/2006/ole">
            <mc:AlternateContent>
              <mc:Choice Requires="v">
                <p:oleObj r:id="rId4" imgH="5275160" imgW="3707684" progId="PBrush" spid="_x0000_s1">
                  <p:embed/>
                </p:oleObj>
              </mc:Choice>
              <mc:Fallback>
                <p:oleObj r:id="rId5" imgH="5275160" imgW="3707684" progId="PBrush">
                  <p:embed/>
                  <p:pic>
                    <p:nvPicPr>
                      <p:cNvPr id="214" name="Google Shape;214;p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648200" y="1320799"/>
                        <a:ext cx="3707684" cy="5275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" name="Google Shape;215;p9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2014-04-29T13:43:09Z</dcterms:created>
  <dc:creator>Macarena Trujillo V.</dc:creator>
</cp:coreProperties>
</file>